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anne Bizette" initials="BB" lastIdx="0" clrIdx="0">
    <p:extLst>
      <p:ext uri="{19B8F6BF-5375-455C-9EA6-DF929625EA0E}">
        <p15:presenceInfo xmlns:p15="http://schemas.microsoft.com/office/powerpoint/2012/main" userId="S-1-5-21-2822657907-1002093994-206220222-17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6081"/>
    <a:srgbClr val="ECEFF3"/>
    <a:srgbClr val="FFC832"/>
    <a:srgbClr val="00B5BF"/>
    <a:srgbClr val="5E8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95" autoAdjust="0"/>
  </p:normalViewPr>
  <p:slideViewPr>
    <p:cSldViewPr snapToGrid="0" showGuides="1">
      <p:cViewPr varScale="1">
        <p:scale>
          <a:sx n="95" d="100"/>
          <a:sy n="95" d="100"/>
        </p:scale>
        <p:origin x="105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4C33D-98CF-4A7E-A112-0C8B26DEF1EB}"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2C988-7169-43D8-899A-BAFE03E8A91E}" type="slidenum">
              <a:rPr lang="en-US" smtClean="0"/>
              <a:t>‹#›</a:t>
            </a:fld>
            <a:endParaRPr lang="en-US"/>
          </a:p>
        </p:txBody>
      </p:sp>
    </p:spTree>
    <p:extLst>
      <p:ext uri="{BB962C8B-B14F-4D97-AF65-F5344CB8AC3E}">
        <p14:creationId xmlns:p14="http://schemas.microsoft.com/office/powerpoint/2010/main" val="59579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LHC</a:t>
            </a:r>
            <a:r>
              <a:rPr lang="en-US" sz="1200" kern="1200" baseline="0" dirty="0" smtClean="0">
                <a:solidFill>
                  <a:schemeClr val="tx1"/>
                </a:solidFill>
                <a:effectLst/>
                <a:latin typeface="+mn-lt"/>
                <a:ea typeface="+mn-ea"/>
                <a:cs typeface="+mn-cs"/>
              </a:rPr>
              <a:t> is embarking on a new year filled with exciting new successes for Louisiana residents. Our first month of this new year is nothing short of excellent! </a:t>
            </a:r>
            <a:endParaRPr lang="en-US" dirty="0"/>
          </a:p>
        </p:txBody>
      </p:sp>
      <p:sp>
        <p:nvSpPr>
          <p:cNvPr id="4" name="Slide Number Placeholder 3"/>
          <p:cNvSpPr>
            <a:spLocks noGrp="1"/>
          </p:cNvSpPr>
          <p:nvPr>
            <p:ph type="sldNum" sz="quarter" idx="10"/>
          </p:nvPr>
        </p:nvSpPr>
        <p:spPr/>
        <p:txBody>
          <a:bodyPr/>
          <a:lstStyle/>
          <a:p>
            <a:fld id="{62E2C988-7169-43D8-899A-BAFE03E8A91E}" type="slidenum">
              <a:rPr lang="en-US" smtClean="0"/>
              <a:t>1</a:t>
            </a:fld>
            <a:endParaRPr lang="en-US"/>
          </a:p>
        </p:txBody>
      </p:sp>
    </p:spTree>
    <p:extLst>
      <p:ext uri="{BB962C8B-B14F-4D97-AF65-F5344CB8AC3E}">
        <p14:creationId xmlns:p14="http://schemas.microsoft.com/office/powerpoint/2010/main" val="206172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TeamLHC</a:t>
            </a:r>
            <a:r>
              <a:rPr lang="en-US" sz="1200" b="0" i="0" kern="1200" dirty="0" smtClean="0">
                <a:solidFill>
                  <a:schemeClr val="tx1"/>
                </a:solidFill>
                <a:effectLst/>
                <a:latin typeface="+mn-lt"/>
                <a:ea typeface="+mn-ea"/>
                <a:cs typeface="+mn-cs"/>
              </a:rPr>
              <a:t> joined housing partners in Algiers to break ground on the historic </a:t>
            </a:r>
            <a:r>
              <a:rPr lang="en-US" sz="1200" b="0" i="0" kern="1200" dirty="0" err="1" smtClean="0">
                <a:solidFill>
                  <a:schemeClr val="tx1"/>
                </a:solidFill>
                <a:effectLst/>
                <a:latin typeface="+mn-lt"/>
                <a:ea typeface="+mn-ea"/>
                <a:cs typeface="+mn-cs"/>
              </a:rPr>
              <a:t>Touro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Shakspeare</a:t>
            </a:r>
            <a:r>
              <a:rPr lang="en-US" sz="1200" b="0" i="0" kern="1200" dirty="0" smtClean="0">
                <a:solidFill>
                  <a:schemeClr val="tx1"/>
                </a:solidFill>
                <a:effectLst/>
                <a:latin typeface="+mn-lt"/>
                <a:ea typeface="+mn-ea"/>
                <a:cs typeface="+mn-cs"/>
              </a:rPr>
              <a:t> site, which will be redeveloped into an affordable senior living facility. LHC awarded $16 million in Multifamily Housing Revenue Bonds and $982,554 in Low-Income Housing Tax Credits (LIHTC). The project was also a recipient of LHC's Prime-3 Program, resulting in over $5M in Community Development Block Grant funds, in collaboration with the Louisiana Office of Community Development Disaster Recovery. We can’t wait to see the final product</a:t>
            </a:r>
            <a:r>
              <a:rPr lang="en-US" sz="1200" b="0" i="0" kern="1200" baseline="0" dirty="0" smtClean="0">
                <a:solidFill>
                  <a:schemeClr val="tx1"/>
                </a:solidFill>
                <a:effectLst/>
                <a:latin typeface="+mn-lt"/>
                <a:ea typeface="+mn-ea"/>
                <a:cs typeface="+mn-cs"/>
              </a:rPr>
              <a:t> of this project. </a:t>
            </a:r>
            <a:endParaRPr lang="en-US" dirty="0"/>
          </a:p>
        </p:txBody>
      </p:sp>
      <p:sp>
        <p:nvSpPr>
          <p:cNvPr id="4" name="Slide Number Placeholder 3"/>
          <p:cNvSpPr>
            <a:spLocks noGrp="1"/>
          </p:cNvSpPr>
          <p:nvPr>
            <p:ph type="sldNum" sz="quarter" idx="10"/>
          </p:nvPr>
        </p:nvSpPr>
        <p:spPr/>
        <p:txBody>
          <a:bodyPr/>
          <a:lstStyle/>
          <a:p>
            <a:fld id="{62E2C988-7169-43D8-899A-BAFE03E8A91E}" type="slidenum">
              <a:rPr lang="en-US" smtClean="0"/>
              <a:t>2</a:t>
            </a:fld>
            <a:endParaRPr lang="en-US"/>
          </a:p>
        </p:txBody>
      </p:sp>
    </p:spTree>
    <p:extLst>
      <p:ext uri="{BB962C8B-B14F-4D97-AF65-F5344CB8AC3E}">
        <p14:creationId xmlns:p14="http://schemas.microsoft.com/office/powerpoint/2010/main" val="24734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LHC</a:t>
            </a:r>
            <a:r>
              <a:rPr lang="en-US" sz="1200" kern="1200" baseline="0" dirty="0" smtClean="0">
                <a:solidFill>
                  <a:schemeClr val="tx1"/>
                </a:solidFill>
                <a:effectLst/>
                <a:latin typeface="+mn-lt"/>
                <a:ea typeface="+mn-ea"/>
                <a:cs typeface="+mn-cs"/>
              </a:rPr>
              <a:t> also celebrated the grand opening of the Mid-City Lofts in Lake Charles, LA. </a:t>
            </a:r>
            <a:r>
              <a:rPr lang="en-US" b="0" i="0" dirty="0" smtClean="0">
                <a:solidFill>
                  <a:srgbClr val="000000"/>
                </a:solidFill>
                <a:effectLst/>
                <a:latin typeface="Arial" panose="020B0604020202020204" pitchFamily="34" charset="0"/>
              </a:rPr>
              <a:t>The Mid-City Lofts includes 46 units within a 3-story building for mixed-income tenants. The building utilizes Enterprise Green Communities resiliency standards. Other amenities featured in the project are a computer lab, 24/7 emergency maintenance staffing, and a fitness center. Mid-City Lofts received an allocation of $1.5M in 9% Low-Income Housing Tax Credits (LIHTC) from LHC. The development also received $3.5 million through the PRIME-3 Program, a collaborative funding source from LHC and the Louisiana Office of Community Development. </a:t>
            </a:r>
            <a:endParaRPr lang="en-US" dirty="0"/>
          </a:p>
        </p:txBody>
      </p:sp>
      <p:sp>
        <p:nvSpPr>
          <p:cNvPr id="4" name="Slide Number Placeholder 3"/>
          <p:cNvSpPr>
            <a:spLocks noGrp="1"/>
          </p:cNvSpPr>
          <p:nvPr>
            <p:ph type="sldNum" sz="quarter" idx="10"/>
          </p:nvPr>
        </p:nvSpPr>
        <p:spPr/>
        <p:txBody>
          <a:bodyPr/>
          <a:lstStyle/>
          <a:p>
            <a:fld id="{62E2C988-7169-43D8-899A-BAFE03E8A91E}" type="slidenum">
              <a:rPr lang="en-US" smtClean="0"/>
              <a:t>3</a:t>
            </a:fld>
            <a:endParaRPr lang="en-US"/>
          </a:p>
        </p:txBody>
      </p:sp>
    </p:spTree>
    <p:extLst>
      <p:ext uri="{BB962C8B-B14F-4D97-AF65-F5344CB8AC3E}">
        <p14:creationId xmlns:p14="http://schemas.microsoft.com/office/powerpoint/2010/main" val="418223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LHC attended the groundbreaking ceremony for the Naval Support Activity Complex in New Orleans. This project will be an affordable housing and mixed-use development. This multi-phase redevelopment will transform a long-dormant federal site into a vibrant district for living, working, and pioneering innovation.</a:t>
            </a:r>
          </a:p>
          <a:p>
            <a:endParaRPr lang="en-US" dirty="0"/>
          </a:p>
        </p:txBody>
      </p:sp>
      <p:sp>
        <p:nvSpPr>
          <p:cNvPr id="4" name="Slide Number Placeholder 3"/>
          <p:cNvSpPr>
            <a:spLocks noGrp="1"/>
          </p:cNvSpPr>
          <p:nvPr>
            <p:ph type="sldNum" sz="quarter" idx="10"/>
          </p:nvPr>
        </p:nvSpPr>
        <p:spPr/>
        <p:txBody>
          <a:bodyPr/>
          <a:lstStyle/>
          <a:p>
            <a:fld id="{62E2C988-7169-43D8-899A-BAFE03E8A91E}" type="slidenum">
              <a:rPr lang="en-US" smtClean="0"/>
              <a:t>4</a:t>
            </a:fld>
            <a:endParaRPr lang="en-US"/>
          </a:p>
        </p:txBody>
      </p:sp>
    </p:spTree>
    <p:extLst>
      <p:ext uri="{BB962C8B-B14F-4D97-AF65-F5344CB8AC3E}">
        <p14:creationId xmlns:p14="http://schemas.microsoft.com/office/powerpoint/2010/main" val="202628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would like to say thank you to LHC’s Homelessness Solutions Department and the Louisiana Balance of State Continuum of Care for assisting our housing partners across the state in the 2026 Point-in-Time Count. </a:t>
            </a:r>
            <a:r>
              <a:rPr lang="en-US" sz="1200" kern="1200" smtClean="0">
                <a:solidFill>
                  <a:schemeClr val="tx1"/>
                </a:solidFill>
                <a:effectLst/>
                <a:latin typeface="+mn-lt"/>
                <a:ea typeface="+mn-ea"/>
                <a:cs typeface="+mn-cs"/>
              </a:rPr>
              <a:t>They did this count when the majority of our state remained in the arctic blast, and we appreciate their endeavors in helping us get vital details regarding our homeless population in Louisiana. </a:t>
            </a:r>
          </a:p>
          <a:p>
            <a:endParaRPr lang="en-US" dirty="0"/>
          </a:p>
        </p:txBody>
      </p:sp>
      <p:sp>
        <p:nvSpPr>
          <p:cNvPr id="4" name="Slide Number Placeholder 3"/>
          <p:cNvSpPr>
            <a:spLocks noGrp="1"/>
          </p:cNvSpPr>
          <p:nvPr>
            <p:ph type="sldNum" sz="quarter" idx="10"/>
          </p:nvPr>
        </p:nvSpPr>
        <p:spPr/>
        <p:txBody>
          <a:bodyPr/>
          <a:lstStyle/>
          <a:p>
            <a:fld id="{62E2C988-7169-43D8-899A-BAFE03E8A91E}" type="slidenum">
              <a:rPr lang="en-US" smtClean="0"/>
              <a:t>5</a:t>
            </a:fld>
            <a:endParaRPr lang="en-US"/>
          </a:p>
        </p:txBody>
      </p:sp>
    </p:spTree>
    <p:extLst>
      <p:ext uri="{BB962C8B-B14F-4D97-AF65-F5344CB8AC3E}">
        <p14:creationId xmlns:p14="http://schemas.microsoft.com/office/powerpoint/2010/main" val="2288473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DD2C52-55DC-45E7-B0B0-7C5D8E7B9EB9}"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24175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CBC8A-85C4-4C90-ADFE-18136B2F281C}"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134259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20965-C70B-45ED-9271-A1B0E136818C}"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302616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E7D45-BBDF-43B1-96E0-3FE639D3963C}"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383603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FFB71B-93E7-477D-82AF-502DE5B857D4}"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62682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A42BFF-9E72-4A7F-A390-32707F250896}" type="datetime1">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285378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FA0A5A-A02E-4C5F-B549-61E7469B0F15}" type="datetime1">
              <a:rPr lang="en-US" smtClean="0"/>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213236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87BFA0-F1CF-4C8D-85D2-34D2F5F1D22F}" type="datetime1">
              <a:rPr lang="en-US" smtClean="0"/>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29664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166D8-5F48-4318-89C0-2EAE77135777}" type="datetime1">
              <a:rPr lang="en-US" smtClean="0"/>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269286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68C4D0-228C-47DC-99A2-BC548AFA13FC}" type="datetime1">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283546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8573AE-93E0-4B07-89FD-0F21718F7E18}" type="datetime1">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79B4D-6533-45DF-8B03-3B69AED2CE07}" type="slidenum">
              <a:rPr lang="en-US" smtClean="0"/>
              <a:t>‹#›</a:t>
            </a:fld>
            <a:endParaRPr lang="en-US"/>
          </a:p>
        </p:txBody>
      </p:sp>
    </p:spTree>
    <p:extLst>
      <p:ext uri="{BB962C8B-B14F-4D97-AF65-F5344CB8AC3E}">
        <p14:creationId xmlns:p14="http://schemas.microsoft.com/office/powerpoint/2010/main" val="234519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A5884-9C51-41CD-98DF-90F6F97B6BF0}" type="datetime1">
              <a:rPr lang="en-US" smtClean="0"/>
              <a:t>1/28/2026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79B4D-6533-45DF-8B03-3B69AED2CE07}" type="slidenum">
              <a:rPr lang="en-US" smtClean="0"/>
              <a:t>‹#›</a:t>
            </a:fld>
            <a:endParaRPr lang="en-US"/>
          </a:p>
        </p:txBody>
      </p:sp>
    </p:spTree>
    <p:extLst>
      <p:ext uri="{BB962C8B-B14F-4D97-AF65-F5344CB8AC3E}">
        <p14:creationId xmlns:p14="http://schemas.microsoft.com/office/powerpoint/2010/main" val="1929623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6081"/>
        </a:solidFill>
        <a:effectLst/>
      </p:bgPr>
    </p:bg>
    <p:spTree>
      <p:nvGrpSpPr>
        <p:cNvPr id="1" name=""/>
        <p:cNvGrpSpPr/>
        <p:nvPr/>
      </p:nvGrpSpPr>
      <p:grpSpPr>
        <a:xfrm>
          <a:off x="0" y="0"/>
          <a:ext cx="0" cy="0"/>
          <a:chOff x="0" y="0"/>
          <a:chExt cx="0" cy="0"/>
        </a:xfrm>
      </p:grpSpPr>
      <p:sp>
        <p:nvSpPr>
          <p:cNvPr id="36" name="Sun 35"/>
          <p:cNvSpPr/>
          <p:nvPr/>
        </p:nvSpPr>
        <p:spPr>
          <a:xfrm>
            <a:off x="7880244" y="1737092"/>
            <a:ext cx="1027904" cy="951248"/>
          </a:xfrm>
          <a:prstGeom prst="sun">
            <a:avLst/>
          </a:prstGeom>
          <a:solidFill>
            <a:srgbClr val="FF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pPr algn="l"/>
            <a:r>
              <a:rPr lang="en-US" b="1" u="sng" dirty="0" smtClean="0">
                <a:solidFill>
                  <a:schemeClr val="bg1"/>
                </a:solidFill>
                <a:latin typeface="Arial" panose="020B0604020202020204" pitchFamily="34" charset="0"/>
                <a:cs typeface="Arial" panose="020B0604020202020204" pitchFamily="34" charset="0"/>
              </a:rPr>
              <a:t>E.D.’s Report</a:t>
            </a:r>
            <a:endParaRPr lang="en-US" b="1" u="sng"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3859213"/>
            <a:ext cx="9144000" cy="1655762"/>
          </a:xfrm>
        </p:spPr>
        <p:txBody>
          <a:bodyPr/>
          <a:lstStyle/>
          <a:p>
            <a:pPr algn="l"/>
            <a:r>
              <a:rPr lang="en-US" dirty="0" smtClean="0">
                <a:solidFill>
                  <a:schemeClr val="bg1"/>
                </a:solidFill>
                <a:latin typeface="Arial" panose="020B0604020202020204" pitchFamily="34" charset="0"/>
                <a:cs typeface="Arial" panose="020B0604020202020204" pitchFamily="34" charset="0"/>
              </a:rPr>
              <a:t>Executive Director Kevin </a:t>
            </a:r>
            <a:r>
              <a:rPr lang="en-US" dirty="0" err="1" smtClean="0">
                <a:solidFill>
                  <a:schemeClr val="bg1"/>
                </a:solidFill>
                <a:latin typeface="Arial" panose="020B0604020202020204" pitchFamily="34" charset="0"/>
                <a:cs typeface="Arial" panose="020B0604020202020204" pitchFamily="34" charset="0"/>
              </a:rPr>
              <a:t>Delahoussaye</a:t>
            </a:r>
            <a:endParaRPr lang="en-US" dirty="0" smtClean="0">
              <a:solidFill>
                <a:schemeClr val="bg1"/>
              </a:solidFill>
              <a:latin typeface="Arial" panose="020B0604020202020204" pitchFamily="34" charset="0"/>
              <a:cs typeface="Arial" panose="020B0604020202020204" pitchFamily="34" charset="0"/>
            </a:endParaRPr>
          </a:p>
          <a:p>
            <a:pPr algn="l"/>
            <a:r>
              <a:rPr lang="en-US" dirty="0" smtClean="0">
                <a:solidFill>
                  <a:schemeClr val="bg1"/>
                </a:solidFill>
                <a:latin typeface="Arial" panose="020B0604020202020204" pitchFamily="34" charset="0"/>
                <a:cs typeface="Arial" panose="020B0604020202020204" pitchFamily="34" charset="0"/>
              </a:rPr>
              <a:t>January – February 2026</a:t>
            </a:r>
            <a:endParaRPr lang="en-US"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746" y="1534649"/>
            <a:ext cx="4171054" cy="781514"/>
          </a:xfrm>
          <a:prstGeom prst="rect">
            <a:avLst/>
          </a:prstGeom>
        </p:spPr>
      </p:pic>
      <p:sp>
        <p:nvSpPr>
          <p:cNvPr id="24" name="Rectangle 23"/>
          <p:cNvSpPr/>
          <p:nvPr/>
        </p:nvSpPr>
        <p:spPr>
          <a:xfrm>
            <a:off x="9014392" y="2585091"/>
            <a:ext cx="123825" cy="132361"/>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23015" y="2324294"/>
            <a:ext cx="813698" cy="2010367"/>
          </a:xfrm>
          <a:prstGeom prst="rect">
            <a:avLst/>
          </a:prstGeom>
          <a:solidFill>
            <a:srgbClr val="00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556349" y="2446816"/>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56349" y="2784573"/>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556349" y="3107127"/>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909884" y="2446816"/>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909884" y="2784573"/>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909884" y="3107127"/>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547491" y="3437078"/>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547491" y="3774835"/>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547491" y="4097389"/>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901026" y="3437078"/>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901026" y="3774835"/>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901026" y="4097389"/>
            <a:ext cx="147365" cy="145914"/>
          </a:xfrm>
          <a:prstGeom prst="rect">
            <a:avLst/>
          </a:prstGeom>
          <a:solidFill>
            <a:srgbClr val="35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773994" y="2932561"/>
            <a:ext cx="170434" cy="1402100"/>
          </a:xfrm>
          <a:prstGeom prst="rect">
            <a:avLst/>
          </a:prstGeom>
          <a:solidFill>
            <a:srgbClr val="5E8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8463940" y="2324294"/>
            <a:ext cx="800844" cy="763873"/>
          </a:xfrm>
          <a:prstGeom prst="cloud">
            <a:avLst/>
          </a:prstGeom>
          <a:solidFill>
            <a:srgbClr val="5E8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27550" y="3383765"/>
            <a:ext cx="1019642" cy="950896"/>
          </a:xfrm>
          <a:prstGeom prst="rect">
            <a:avLst/>
          </a:prstGeom>
          <a:solidFill>
            <a:srgbClr val="EC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7556349" y="2909296"/>
            <a:ext cx="1524206" cy="602648"/>
          </a:xfrm>
          <a:prstGeom prst="triangle">
            <a:avLst/>
          </a:prstGeom>
          <a:solidFill>
            <a:srgbClr val="EC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12019" y="6089650"/>
            <a:ext cx="8847192" cy="0"/>
          </a:xfrm>
          <a:prstGeom prst="line">
            <a:avLst/>
          </a:prstGeom>
          <a:ln w="66675">
            <a:solidFill>
              <a:srgbClr val="00B5B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0" y="6356350"/>
            <a:ext cx="6104858" cy="0"/>
          </a:xfrm>
          <a:prstGeom prst="line">
            <a:avLst/>
          </a:prstGeom>
          <a:ln w="66675">
            <a:solidFill>
              <a:srgbClr val="FFC83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858" y="6638925"/>
            <a:ext cx="3371183" cy="0"/>
          </a:xfrm>
          <a:prstGeom prst="line">
            <a:avLst/>
          </a:prstGeom>
          <a:ln w="66675">
            <a:solidFill>
              <a:srgbClr val="ECEFF3"/>
            </a:solidFill>
          </a:ln>
        </p:spPr>
        <p:style>
          <a:lnRef idx="1">
            <a:schemeClr val="accent1"/>
          </a:lnRef>
          <a:fillRef idx="0">
            <a:schemeClr val="accent1"/>
          </a:fillRef>
          <a:effectRef idx="0">
            <a:schemeClr val="accent1"/>
          </a:effectRef>
          <a:fontRef idx="minor">
            <a:schemeClr val="tx1"/>
          </a:fontRef>
        </p:style>
      </p:cxnSp>
      <p:sp>
        <p:nvSpPr>
          <p:cNvPr id="60" name="Slide Number Placeholder 59"/>
          <p:cNvSpPr>
            <a:spLocks noGrp="1"/>
          </p:cNvSpPr>
          <p:nvPr>
            <p:ph type="sldNum" sz="quarter" idx="12"/>
          </p:nvPr>
        </p:nvSpPr>
        <p:spPr/>
        <p:txBody>
          <a:bodyPr/>
          <a:lstStyle/>
          <a:p>
            <a:fld id="{D2A79B4D-6533-45DF-8B03-3B69AED2CE07}" type="slidenum">
              <a:rPr lang="en-US" sz="2000" smtClean="0">
                <a:solidFill>
                  <a:schemeClr val="bg1"/>
                </a:solidFill>
                <a:latin typeface="Arial" panose="020B0604020202020204" pitchFamily="34" charset="0"/>
                <a:cs typeface="Arial" panose="020B0604020202020204" pitchFamily="34" charset="0"/>
              </a:rPr>
              <a:t>1</a:t>
            </a:fld>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242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560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379" y="173528"/>
            <a:ext cx="10515600" cy="1325563"/>
          </a:xfrm>
        </p:spPr>
        <p:txBody>
          <a:bodyPr>
            <a:normAutofit/>
          </a:bodyPr>
          <a:lstStyle/>
          <a:p>
            <a:r>
              <a:rPr lang="en-US" sz="4000" b="1" dirty="0" smtClean="0">
                <a:solidFill>
                  <a:schemeClr val="bg1"/>
                </a:solidFill>
                <a:latin typeface="Arial" panose="020B0604020202020204" pitchFamily="34" charset="0"/>
                <a:cs typeface="Arial" panose="020B0604020202020204" pitchFamily="34" charset="0"/>
              </a:rPr>
              <a:t>Groundbreaking of </a:t>
            </a:r>
            <a:r>
              <a:rPr lang="en-US" sz="4000" b="1" dirty="0" err="1" smtClean="0">
                <a:solidFill>
                  <a:schemeClr val="bg1"/>
                </a:solidFill>
                <a:latin typeface="Arial" panose="020B0604020202020204" pitchFamily="34" charset="0"/>
                <a:cs typeface="Arial" panose="020B0604020202020204" pitchFamily="34" charset="0"/>
              </a:rPr>
              <a:t>Touro</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Shakspeare</a:t>
            </a:r>
            <a:r>
              <a:rPr lang="en-US" sz="4000" b="1" dirty="0" smtClean="0">
                <a:solidFill>
                  <a:schemeClr val="bg1"/>
                </a:solidFill>
                <a:latin typeface="Arial" panose="020B0604020202020204" pitchFamily="34" charset="0"/>
                <a:cs typeface="Arial" panose="020B0604020202020204" pitchFamily="34" charset="0"/>
              </a:rPr>
              <a:t>  </a:t>
            </a:r>
            <a:endParaRPr lang="en-US" sz="4000"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2A79B4D-6533-45DF-8B03-3B69AED2CE07}" type="slidenum">
              <a:rPr lang="en-US" sz="2000" smtClean="0">
                <a:solidFill>
                  <a:schemeClr val="bg1"/>
                </a:solidFill>
                <a:latin typeface="Arial" panose="020B0604020202020204" pitchFamily="34" charset="0"/>
                <a:cs typeface="Arial" panose="020B0604020202020204" pitchFamily="34" charset="0"/>
              </a:rPr>
              <a:t>2</a:t>
            </a:fld>
            <a:endParaRPr lang="en-US" sz="20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8858" y="6089650"/>
            <a:ext cx="8868069" cy="549275"/>
            <a:chOff x="-8858" y="6089650"/>
            <a:chExt cx="8868069" cy="549275"/>
          </a:xfrm>
        </p:grpSpPr>
        <p:cxnSp>
          <p:nvCxnSpPr>
            <p:cNvPr id="5" name="Straight Connector 4"/>
            <p:cNvCxnSpPr/>
            <p:nvPr/>
          </p:nvCxnSpPr>
          <p:spPr>
            <a:xfrm>
              <a:off x="12019" y="6089650"/>
              <a:ext cx="8847192" cy="0"/>
            </a:xfrm>
            <a:prstGeom prst="line">
              <a:avLst/>
            </a:prstGeom>
            <a:ln w="66675">
              <a:solidFill>
                <a:srgbClr val="00B5B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356350"/>
              <a:ext cx="6104858" cy="0"/>
            </a:xfrm>
            <a:prstGeom prst="line">
              <a:avLst/>
            </a:prstGeom>
            <a:ln w="66675">
              <a:solidFill>
                <a:srgbClr val="FFC83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58" y="6638925"/>
              <a:ext cx="3371183" cy="0"/>
            </a:xfrm>
            <a:prstGeom prst="line">
              <a:avLst/>
            </a:prstGeom>
            <a:ln w="66675">
              <a:solidFill>
                <a:srgbClr val="ECEFF3"/>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89" y="1230721"/>
            <a:ext cx="4438432" cy="295190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1680" y="1499091"/>
            <a:ext cx="2961316" cy="196896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1680" y="3586820"/>
            <a:ext cx="2962120" cy="196949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3185" y="2743954"/>
            <a:ext cx="4438432" cy="2950306"/>
          </a:xfrm>
          <a:prstGeom prst="rect">
            <a:avLst/>
          </a:prstGeom>
        </p:spPr>
      </p:pic>
    </p:spTree>
    <p:extLst>
      <p:ext uri="{BB962C8B-B14F-4D97-AF65-F5344CB8AC3E}">
        <p14:creationId xmlns:p14="http://schemas.microsoft.com/office/powerpoint/2010/main" val="307418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5608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A79B4D-6533-45DF-8B03-3B69AED2CE07}" type="slidenum">
              <a:rPr lang="en-US" sz="2000" smtClean="0">
                <a:solidFill>
                  <a:schemeClr val="bg1"/>
                </a:solidFill>
                <a:latin typeface="Arial" panose="020B0604020202020204" pitchFamily="34" charset="0"/>
                <a:cs typeface="Arial" panose="020B0604020202020204" pitchFamily="34" charset="0"/>
              </a:rPr>
              <a:t>3</a:t>
            </a:fld>
            <a:endParaRPr lang="en-US" sz="20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8858" y="6089650"/>
            <a:ext cx="8868069" cy="549275"/>
            <a:chOff x="-8858" y="6089650"/>
            <a:chExt cx="8868069" cy="549275"/>
          </a:xfrm>
        </p:grpSpPr>
        <p:cxnSp>
          <p:nvCxnSpPr>
            <p:cNvPr id="6" name="Straight Connector 5"/>
            <p:cNvCxnSpPr/>
            <p:nvPr/>
          </p:nvCxnSpPr>
          <p:spPr>
            <a:xfrm>
              <a:off x="12019" y="6089650"/>
              <a:ext cx="8847192" cy="0"/>
            </a:xfrm>
            <a:prstGeom prst="line">
              <a:avLst/>
            </a:prstGeom>
            <a:ln w="66675">
              <a:solidFill>
                <a:srgbClr val="00B5B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356350"/>
              <a:ext cx="6104858" cy="0"/>
            </a:xfrm>
            <a:prstGeom prst="line">
              <a:avLst/>
            </a:prstGeom>
            <a:ln w="66675">
              <a:solidFill>
                <a:srgbClr val="FFC83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58" y="6638925"/>
              <a:ext cx="3371183" cy="0"/>
            </a:xfrm>
            <a:prstGeom prst="line">
              <a:avLst/>
            </a:prstGeom>
            <a:ln w="66675">
              <a:solidFill>
                <a:srgbClr val="ECEFF3"/>
              </a:solidFill>
            </a:ln>
          </p:spPr>
          <p:style>
            <a:lnRef idx="1">
              <a:schemeClr val="accent1"/>
            </a:lnRef>
            <a:fillRef idx="0">
              <a:schemeClr val="accent1"/>
            </a:fillRef>
            <a:effectRef idx="0">
              <a:schemeClr val="accent1"/>
            </a:effectRef>
            <a:fontRef idx="minor">
              <a:schemeClr val="tx1"/>
            </a:fontRef>
          </p:style>
        </p:cxnSp>
      </p:grpSp>
      <p:sp>
        <p:nvSpPr>
          <p:cNvPr id="9" name="Title 1"/>
          <p:cNvSpPr>
            <a:spLocks noGrp="1"/>
          </p:cNvSpPr>
          <p:nvPr>
            <p:ph type="title"/>
          </p:nvPr>
        </p:nvSpPr>
        <p:spPr>
          <a:xfrm>
            <a:off x="525379" y="173528"/>
            <a:ext cx="10515600" cy="1325563"/>
          </a:xfrm>
        </p:spPr>
        <p:txBody>
          <a:bodyPr>
            <a:normAutofit/>
          </a:bodyPr>
          <a:lstStyle/>
          <a:p>
            <a:r>
              <a:rPr lang="en-US" sz="3200" b="1" dirty="0" smtClean="0">
                <a:solidFill>
                  <a:schemeClr val="bg1"/>
                </a:solidFill>
                <a:latin typeface="Arial" panose="020B0604020202020204" pitchFamily="34" charset="0"/>
                <a:cs typeface="Arial" panose="020B0604020202020204" pitchFamily="34" charset="0"/>
              </a:rPr>
              <a:t>Ribbon Cutting for the Mid-City Lofts</a:t>
            </a:r>
            <a:endParaRPr lang="en-US" sz="32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38" y="1182323"/>
            <a:ext cx="6955628" cy="462475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1007" y="1182323"/>
            <a:ext cx="3177450" cy="2112666"/>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8614"/>
          <a:stretch/>
        </p:blipFill>
        <p:spPr>
          <a:xfrm>
            <a:off x="7481008" y="3429000"/>
            <a:ext cx="3177450" cy="2311821"/>
          </a:xfrm>
          <a:prstGeom prst="rect">
            <a:avLst/>
          </a:prstGeom>
        </p:spPr>
      </p:pic>
    </p:spTree>
    <p:extLst>
      <p:ext uri="{BB962C8B-B14F-4D97-AF65-F5344CB8AC3E}">
        <p14:creationId xmlns:p14="http://schemas.microsoft.com/office/powerpoint/2010/main" val="105259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560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bg1"/>
                </a:solidFill>
                <a:latin typeface="Arial" panose="020B0604020202020204" pitchFamily="34" charset="0"/>
                <a:cs typeface="Arial" panose="020B0604020202020204" pitchFamily="34" charset="0"/>
              </a:rPr>
              <a:t>Groundbreaking of the NSA Complex</a:t>
            </a:r>
            <a:endParaRPr lang="en-US" sz="3200"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2A79B4D-6533-45DF-8B03-3B69AED2CE07}" type="slidenum">
              <a:rPr lang="en-US" sz="2000" smtClean="0">
                <a:solidFill>
                  <a:schemeClr val="bg1"/>
                </a:solidFill>
                <a:latin typeface="Arial" panose="020B0604020202020204" pitchFamily="34" charset="0"/>
                <a:cs typeface="Arial" panose="020B0604020202020204" pitchFamily="34" charset="0"/>
              </a:rPr>
              <a:t>4</a:t>
            </a:fld>
            <a:endParaRPr lang="en-US" sz="20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rot="16200000">
            <a:off x="7371723" y="2149328"/>
            <a:ext cx="8868069" cy="549275"/>
            <a:chOff x="-8858" y="6089650"/>
            <a:chExt cx="8868069" cy="549275"/>
          </a:xfrm>
        </p:grpSpPr>
        <p:cxnSp>
          <p:nvCxnSpPr>
            <p:cNvPr id="6" name="Straight Connector 5"/>
            <p:cNvCxnSpPr/>
            <p:nvPr/>
          </p:nvCxnSpPr>
          <p:spPr>
            <a:xfrm>
              <a:off x="12019" y="6089650"/>
              <a:ext cx="8847192" cy="0"/>
            </a:xfrm>
            <a:prstGeom prst="line">
              <a:avLst/>
            </a:prstGeom>
            <a:ln w="66675">
              <a:solidFill>
                <a:srgbClr val="00B5B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356350"/>
              <a:ext cx="6104858" cy="0"/>
            </a:xfrm>
            <a:prstGeom prst="line">
              <a:avLst/>
            </a:prstGeom>
            <a:ln w="66675">
              <a:solidFill>
                <a:srgbClr val="FFC83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58" y="6638925"/>
              <a:ext cx="3371183" cy="0"/>
            </a:xfrm>
            <a:prstGeom prst="line">
              <a:avLst/>
            </a:prstGeom>
            <a:ln w="66675">
              <a:solidFill>
                <a:srgbClr val="ECEFF3"/>
              </a:solidFill>
            </a:ln>
          </p:spPr>
          <p:style>
            <a:lnRef idx="1">
              <a:schemeClr val="accent1"/>
            </a:lnRef>
            <a:fillRef idx="0">
              <a:schemeClr val="accent1"/>
            </a:fillRef>
            <a:effectRef idx="0">
              <a:schemeClr val="accent1"/>
            </a:effectRef>
            <a:fontRef idx="minor">
              <a:schemeClr val="tx1"/>
            </a:fontRef>
          </p:style>
        </p:cxnSp>
      </p:grpSp>
      <p:pic>
        <p:nvPicPr>
          <p:cNvPr id="1026" name="Picture 2" descr="NO.nsa.012226.11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495" y="1305972"/>
            <a:ext cx="8510954" cy="527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4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5608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A79B4D-6533-45DF-8B03-3B69AED2CE07}" type="slidenum">
              <a:rPr lang="en-US" sz="2000" smtClean="0">
                <a:solidFill>
                  <a:schemeClr val="bg1"/>
                </a:solidFill>
                <a:latin typeface="Arial" panose="020B0604020202020204" pitchFamily="34" charset="0"/>
                <a:cs typeface="Arial" panose="020B0604020202020204" pitchFamily="34" charset="0"/>
              </a:rPr>
              <a:t>5</a:t>
            </a:fld>
            <a:endParaRPr lang="en-US" sz="20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8858" y="6089650"/>
            <a:ext cx="8868069" cy="549275"/>
            <a:chOff x="-8858" y="6089650"/>
            <a:chExt cx="8868069" cy="549275"/>
          </a:xfrm>
        </p:grpSpPr>
        <p:cxnSp>
          <p:nvCxnSpPr>
            <p:cNvPr id="6" name="Straight Connector 5"/>
            <p:cNvCxnSpPr/>
            <p:nvPr/>
          </p:nvCxnSpPr>
          <p:spPr>
            <a:xfrm>
              <a:off x="12019" y="6089650"/>
              <a:ext cx="8847192" cy="0"/>
            </a:xfrm>
            <a:prstGeom prst="line">
              <a:avLst/>
            </a:prstGeom>
            <a:ln w="66675">
              <a:solidFill>
                <a:srgbClr val="00B5B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356350"/>
              <a:ext cx="6104858" cy="0"/>
            </a:xfrm>
            <a:prstGeom prst="line">
              <a:avLst/>
            </a:prstGeom>
            <a:ln w="66675">
              <a:solidFill>
                <a:srgbClr val="FFC83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858" y="6638925"/>
              <a:ext cx="3371183" cy="0"/>
            </a:xfrm>
            <a:prstGeom prst="line">
              <a:avLst/>
            </a:prstGeom>
            <a:ln w="66675">
              <a:solidFill>
                <a:srgbClr val="ECEFF3"/>
              </a:solidFill>
            </a:ln>
          </p:spPr>
          <p:style>
            <a:lnRef idx="1">
              <a:schemeClr val="accent1"/>
            </a:lnRef>
            <a:fillRef idx="0">
              <a:schemeClr val="accent1"/>
            </a:fillRef>
            <a:effectRef idx="0">
              <a:schemeClr val="accent1"/>
            </a:effectRef>
            <a:fontRef idx="minor">
              <a:schemeClr val="tx1"/>
            </a:fontRef>
          </p:style>
        </p:cxnSp>
      </p:grpSp>
      <p:sp>
        <p:nvSpPr>
          <p:cNvPr id="9" name="Title 1"/>
          <p:cNvSpPr>
            <a:spLocks noGrp="1"/>
          </p:cNvSpPr>
          <p:nvPr>
            <p:ph type="title"/>
          </p:nvPr>
        </p:nvSpPr>
        <p:spPr>
          <a:xfrm>
            <a:off x="838200" y="365125"/>
            <a:ext cx="10515600" cy="1325563"/>
          </a:xfrm>
        </p:spPr>
        <p:txBody>
          <a:bodyPr>
            <a:normAutofit/>
          </a:bodyPr>
          <a:lstStyle/>
          <a:p>
            <a:r>
              <a:rPr lang="en-US" sz="3600" b="1" dirty="0" smtClean="0">
                <a:solidFill>
                  <a:schemeClr val="bg1"/>
                </a:solidFill>
                <a:latin typeface="Arial" panose="020B0604020202020204" pitchFamily="34" charset="0"/>
                <a:cs typeface="Arial" panose="020B0604020202020204" pitchFamily="34" charset="0"/>
              </a:rPr>
              <a:t>2026 Point-In-Time (PIT) COUNT</a:t>
            </a:r>
            <a:endParaRPr lang="en-US" sz="36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076" y="1762110"/>
            <a:ext cx="2903657" cy="362957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0470" y="1749562"/>
            <a:ext cx="2914767" cy="364346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858" y="1690688"/>
            <a:ext cx="2989404" cy="3736755"/>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8854" y="1692647"/>
            <a:ext cx="2965166" cy="3706457"/>
          </a:xfrm>
          <a:prstGeom prst="rect">
            <a:avLst/>
          </a:prstGeom>
        </p:spPr>
      </p:pic>
    </p:spTree>
    <p:extLst>
      <p:ext uri="{BB962C8B-B14F-4D97-AF65-F5344CB8AC3E}">
        <p14:creationId xmlns:p14="http://schemas.microsoft.com/office/powerpoint/2010/main" val="1387184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441</TotalTime>
  <Words>392</Words>
  <Application>Microsoft Office PowerPoint</Application>
  <PresentationFormat>Widescreen</PresentationFormat>
  <Paragraphs>22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E.D.’s Report</vt:lpstr>
      <vt:lpstr>Groundbreaking of Touro Shakspeare  </vt:lpstr>
      <vt:lpstr>Ribbon Cutting for the Mid-City Lofts</vt:lpstr>
      <vt:lpstr>Groundbreaking of the NSA Complex</vt:lpstr>
      <vt:lpstr>2026 Point-In-Time (PIT) COUNT</vt:lpstr>
    </vt:vector>
  </TitlesOfParts>
  <Company>LHC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E.D.’s Report</dc:title>
  <dc:creator>Breanne Bizette</dc:creator>
  <cp:lastModifiedBy>Breanne Bizette</cp:lastModifiedBy>
  <cp:revision>46</cp:revision>
  <dcterms:created xsi:type="dcterms:W3CDTF">2025-05-27T16:14:30Z</dcterms:created>
  <dcterms:modified xsi:type="dcterms:W3CDTF">2026-01-28T17:04:30Z</dcterms:modified>
</cp:coreProperties>
</file>